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6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6A72-9AD2-9746-B106-9C7C9EFA6CB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5689-BCBA-EB47-956A-780084A3B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5689-BCBA-EB47-956A-780084A3BD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5689-BCBA-EB47-956A-780084A3BD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0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2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6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41C5-64B5-674D-9241-652663728AD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FDFA-FAB9-4F40-8BBD-25B0C7902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5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 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46" y="533400"/>
            <a:ext cx="8716507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4533" y="1587704"/>
            <a:ext cx="553887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/>
                <a:cs typeface="Times New Roman"/>
              </a:rPr>
              <a:t> TOÁN</a:t>
            </a:r>
          </a:p>
          <a:p>
            <a:r>
              <a:rPr lang="en-US" sz="6000" smtClean="0">
                <a:solidFill>
                  <a:srgbClr val="FF0000"/>
                </a:solidFill>
                <a:latin typeface="Times New Roman"/>
                <a:cs typeface="Times New Roman"/>
              </a:rPr>
              <a:t>   LUYỆN TẬP</a:t>
            </a:r>
          </a:p>
          <a:p>
            <a:pPr algn="ctr"/>
            <a:r>
              <a:rPr lang="en-US" sz="2400" i="1" smtClean="0"/>
              <a:t>( </a:t>
            </a:r>
            <a:r>
              <a:rPr lang="en-US" sz="2400" i="1" err="1" smtClean="0"/>
              <a:t>trang</a:t>
            </a:r>
            <a:r>
              <a:rPr lang="en-US" sz="2400" i="1" smtClean="0"/>
              <a:t> 112)</a:t>
            </a:r>
            <a:endParaRPr lang="en-US" sz="2400" i="1"/>
          </a:p>
        </p:txBody>
      </p:sp>
      <p:pic>
        <p:nvPicPr>
          <p:cNvPr id="7" name="S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13328" y="6227328"/>
            <a:ext cx="630671" cy="6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90769" y="2487403"/>
            <a:ext cx="2133600" cy="2109116"/>
            <a:chOff x="3840" y="2256"/>
            <a:chExt cx="1728" cy="1488"/>
          </a:xfrm>
        </p:grpSpPr>
        <p:sp>
          <p:nvSpPr>
            <p:cNvPr id="5" name="Line 22"/>
            <p:cNvSpPr>
              <a:spLocks noChangeShapeType="1"/>
            </p:cNvSpPr>
            <p:nvPr/>
          </p:nvSpPr>
          <p:spPr bwMode="auto">
            <a:xfrm>
              <a:off x="4416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840" y="2256"/>
              <a:ext cx="1728" cy="1488"/>
              <a:chOff x="3840" y="2256"/>
              <a:chExt cx="1728" cy="1488"/>
            </a:xfrm>
          </p:grpSpPr>
          <p:sp>
            <p:nvSpPr>
              <p:cNvPr id="7" name="Line 24"/>
              <p:cNvSpPr>
                <a:spLocks noChangeShapeType="1"/>
              </p:cNvSpPr>
              <p:nvPr/>
            </p:nvSpPr>
            <p:spPr bwMode="auto">
              <a:xfrm flipV="1">
                <a:off x="3840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25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6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27"/>
              <p:cNvSpPr>
                <a:spLocks noChangeShapeType="1"/>
              </p:cNvSpPr>
              <p:nvPr/>
            </p:nvSpPr>
            <p:spPr bwMode="auto">
              <a:xfrm flipV="1">
                <a:off x="3840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8"/>
              <p:cNvSpPr>
                <a:spLocks noChangeShapeType="1"/>
              </p:cNvSpPr>
              <p:nvPr/>
            </p:nvSpPr>
            <p:spPr bwMode="auto">
              <a:xfrm>
                <a:off x="4416" y="326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9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0"/>
              <p:cNvSpPr>
                <a:spLocks noChangeShapeType="1"/>
              </p:cNvSpPr>
              <p:nvPr/>
            </p:nvSpPr>
            <p:spPr bwMode="auto">
              <a:xfrm flipV="1">
                <a:off x="4992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1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1152" cy="10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275526" y="405747"/>
            <a:ext cx="592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/>
                <a:cs typeface="Times New Roman"/>
              </a:rPr>
              <a:t>KIẾN THỨC CẦN NHỚ</a:t>
            </a:r>
            <a:endParaRPr lang="en-US"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236" y="5010089"/>
            <a:ext cx="2804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/>
              <a:t>H</a:t>
            </a:r>
            <a:r>
              <a:rPr lang="en-US" b="1" i="1" smtClean="0">
                <a:latin typeface="Times New Roman"/>
                <a:cs typeface="Times New Roman"/>
              </a:rPr>
              <a:t>ÌNH LẬP PHƯƠNG</a:t>
            </a:r>
            <a:endParaRPr lang="en-US" b="1" i="1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624369" y="2293350"/>
            <a:ext cx="1803206" cy="1115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24369" y="3409274"/>
            <a:ext cx="1803206" cy="1053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09811" y="1270252"/>
            <a:ext cx="3916022" cy="20461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97877" y="1622986"/>
            <a:ext cx="35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latin typeface="Times New Roman"/>
                <a:cs typeface="Times New Roman"/>
              </a:rPr>
              <a:t>Diện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tích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xung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quanh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0034" y="2256570"/>
            <a:ext cx="29524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/>
              <a:t>Sxq</a:t>
            </a:r>
            <a:r>
              <a:rPr lang="en-US" sz="2400" smtClean="0"/>
              <a:t> = S </a:t>
            </a:r>
            <a:r>
              <a:rPr lang="en-US" sz="2400" err="1" smtClean="0"/>
              <a:t>một</a:t>
            </a:r>
            <a:r>
              <a:rPr lang="en-US" sz="2400" smtClean="0"/>
              <a:t> </a:t>
            </a:r>
            <a:r>
              <a:rPr lang="en-US" sz="2400" err="1" smtClean="0"/>
              <a:t>mặt</a:t>
            </a:r>
            <a:r>
              <a:rPr lang="en-US" sz="2400" smtClean="0"/>
              <a:t> x 4</a:t>
            </a:r>
            <a:endParaRPr lang="en-US" sz="2400"/>
          </a:p>
        </p:txBody>
      </p:sp>
      <p:sp>
        <p:nvSpPr>
          <p:cNvPr id="27" name="Oval 26"/>
          <p:cNvSpPr/>
          <p:nvPr/>
        </p:nvSpPr>
        <p:spPr>
          <a:xfrm>
            <a:off x="4709811" y="3837682"/>
            <a:ext cx="3916022" cy="20461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232642" y="4201603"/>
            <a:ext cx="358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latin typeface="Times New Roman"/>
                <a:cs typeface="Times New Roman"/>
              </a:rPr>
              <a:t>Diện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tích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toàn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phần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32642" y="4917756"/>
            <a:ext cx="29524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/>
              <a:t>Stp</a:t>
            </a:r>
            <a:r>
              <a:rPr lang="en-US" sz="2400" smtClean="0"/>
              <a:t> = S </a:t>
            </a:r>
            <a:r>
              <a:rPr lang="en-US" sz="2400" err="1" smtClean="0"/>
              <a:t>một</a:t>
            </a:r>
            <a:r>
              <a:rPr lang="en-US" sz="2400" smtClean="0"/>
              <a:t> </a:t>
            </a:r>
            <a:r>
              <a:rPr lang="en-US" sz="2400" err="1" smtClean="0"/>
              <a:t>mặt</a:t>
            </a:r>
            <a:r>
              <a:rPr lang="en-US" sz="2400" smtClean="0"/>
              <a:t> x 6</a:t>
            </a:r>
            <a:endParaRPr lang="en-US" sz="2400"/>
          </a:p>
        </p:txBody>
      </p:sp>
      <p:pic>
        <p:nvPicPr>
          <p:cNvPr id="3" name="S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0571" y="6333175"/>
            <a:ext cx="665953" cy="6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24" grpId="0" animBg="1"/>
      <p:bldP spid="25" grpId="0"/>
      <p:bldP spid="26" grpId="0" animBg="1"/>
      <p:bldP spid="27" grpId="0" animBg="1"/>
      <p:bldP spid="28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5"/>
          <p:cNvGrpSpPr>
            <a:grpSpLocks/>
          </p:cNvGrpSpPr>
          <p:nvPr/>
        </p:nvGrpSpPr>
        <p:grpSpPr bwMode="auto">
          <a:xfrm>
            <a:off x="6727453" y="1921941"/>
            <a:ext cx="2133600" cy="1600200"/>
            <a:chOff x="3840" y="2256"/>
            <a:chExt cx="1728" cy="1488"/>
          </a:xfrm>
        </p:grpSpPr>
        <p:sp>
          <p:nvSpPr>
            <p:cNvPr id="4104" name="Line 36"/>
            <p:cNvSpPr>
              <a:spLocks noChangeShapeType="1"/>
            </p:cNvSpPr>
            <p:nvPr/>
          </p:nvSpPr>
          <p:spPr bwMode="auto">
            <a:xfrm flipV="1">
              <a:off x="3840" y="2256"/>
              <a:ext cx="57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5" name="Group 37"/>
            <p:cNvGrpSpPr>
              <a:grpSpLocks/>
            </p:cNvGrpSpPr>
            <p:nvPr/>
          </p:nvGrpSpPr>
          <p:grpSpPr bwMode="auto">
            <a:xfrm>
              <a:off x="3840" y="2256"/>
              <a:ext cx="1728" cy="1488"/>
              <a:chOff x="3840" y="2256"/>
              <a:chExt cx="1728" cy="1488"/>
            </a:xfrm>
          </p:grpSpPr>
          <p:sp>
            <p:nvSpPr>
              <p:cNvPr id="4106" name="Rectangle 38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1152" cy="10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4107" name="Line 39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40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41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0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Line 42"/>
              <p:cNvSpPr>
                <a:spLocks noChangeShapeType="1"/>
              </p:cNvSpPr>
              <p:nvPr/>
            </p:nvSpPr>
            <p:spPr bwMode="auto">
              <a:xfrm flipV="1">
                <a:off x="3840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43"/>
              <p:cNvSpPr>
                <a:spLocks noChangeShapeType="1"/>
              </p:cNvSpPr>
              <p:nvPr/>
            </p:nvSpPr>
            <p:spPr bwMode="auto">
              <a:xfrm>
                <a:off x="4416" y="326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44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45"/>
              <p:cNvSpPr>
                <a:spLocks noChangeShapeType="1"/>
              </p:cNvSpPr>
              <p:nvPr/>
            </p:nvSpPr>
            <p:spPr bwMode="auto">
              <a:xfrm flipV="1">
                <a:off x="4992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46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099" name="Picture 47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8983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8"/>
          <p:cNvSpPr>
            <a:spLocks noChangeArrowheads="1"/>
          </p:cNvSpPr>
          <p:nvPr/>
        </p:nvSpPr>
        <p:spPr bwMode="auto">
          <a:xfrm>
            <a:off x="1527412" y="666183"/>
            <a:ext cx="2438400" cy="838200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err="1" smtClean="0">
                <a:latin typeface="Times New Roman"/>
                <a:cs typeface="Times New Roman"/>
              </a:rPr>
              <a:t>Bài</a:t>
            </a:r>
            <a:r>
              <a:rPr lang="en-US" sz="2800" smtClean="0">
                <a:latin typeface="Times New Roman"/>
                <a:cs typeface="Times New Roman"/>
              </a:rPr>
              <a:t> </a:t>
            </a:r>
            <a:r>
              <a:rPr lang="en-US" sz="2800" err="1" smtClean="0">
                <a:latin typeface="Times New Roman"/>
                <a:cs typeface="Times New Roman"/>
              </a:rPr>
              <a:t>tập</a:t>
            </a:r>
            <a:r>
              <a:rPr lang="en-US" sz="2800" smtClean="0">
                <a:latin typeface="Times New Roman"/>
                <a:cs typeface="Times New Roman"/>
              </a:rPr>
              <a:t> 1</a:t>
            </a:r>
            <a:endParaRPr lang="en-US" sz="2800">
              <a:latin typeface="Times New Roman"/>
              <a:cs typeface="Times New Roman"/>
            </a:endParaRPr>
          </a:p>
        </p:txBody>
      </p:sp>
      <p:sp>
        <p:nvSpPr>
          <p:cNvPr id="4101" name="Text Box 50"/>
          <p:cNvSpPr txBox="1">
            <a:spLocks noChangeArrowheads="1"/>
          </p:cNvSpPr>
          <p:nvPr/>
        </p:nvSpPr>
        <p:spPr bwMode="auto">
          <a:xfrm>
            <a:off x="76200" y="1647729"/>
            <a:ext cx="693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 5cm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51"/>
          <p:cNvSpPr txBox="1">
            <a:spLocks noChangeArrowheads="1"/>
          </p:cNvSpPr>
          <p:nvPr/>
        </p:nvSpPr>
        <p:spPr bwMode="auto">
          <a:xfrm>
            <a:off x="6929962" y="3585638"/>
            <a:ext cx="1240372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.VnTime" charset="0"/>
              </a:rPr>
              <a:t>2m 5cm</a:t>
            </a:r>
          </a:p>
        </p:txBody>
      </p:sp>
      <p:sp>
        <p:nvSpPr>
          <p:cNvPr id="41023" name="Text Box 63"/>
          <p:cNvSpPr txBox="1">
            <a:spLocks noChangeArrowheads="1"/>
          </p:cNvSpPr>
          <p:nvPr/>
        </p:nvSpPr>
        <p:spPr bwMode="auto">
          <a:xfrm>
            <a:off x="203823" y="2937613"/>
            <a:ext cx="8534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2m 5cm = 2,05 m</a:t>
            </a:r>
          </a:p>
          <a:p>
            <a:pPr eaLnBrk="1" hangingPunct="1"/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2,05 x 2,05 x 4 = 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16,81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2,05 x 2,05 x 6 =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25,215 (m</a:t>
            </a:r>
            <a:r>
              <a:rPr lang="en-US" sz="2800" b="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Sxq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16,81 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sz="28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25,215 </a:t>
            </a: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algn="ctr" eaLnBrk="1" hangingPunct="1">
              <a:spcBef>
                <a:spcPct val="50000"/>
              </a:spcBef>
            </a:pPr>
            <a:endParaRPr lang="en-US" sz="2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78108" y="6280251"/>
            <a:ext cx="565891" cy="56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2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8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1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1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1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1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10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410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10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1752600" y="1600200"/>
            <a:ext cx="7391400" cy="83099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24" name="Group 50"/>
          <p:cNvGrpSpPr>
            <a:grpSpLocks/>
          </p:cNvGrpSpPr>
          <p:nvPr/>
        </p:nvGrpSpPr>
        <p:grpSpPr bwMode="auto">
          <a:xfrm>
            <a:off x="5715000" y="4800600"/>
            <a:ext cx="2438400" cy="1600200"/>
            <a:chOff x="3408" y="2784"/>
            <a:chExt cx="1536" cy="1008"/>
          </a:xfrm>
        </p:grpSpPr>
        <p:sp>
          <p:nvSpPr>
            <p:cNvPr id="5167" name="Rectangle 28"/>
            <p:cNvSpPr>
              <a:spLocks noChangeArrowheads="1"/>
            </p:cNvSpPr>
            <p:nvPr/>
          </p:nvSpPr>
          <p:spPr bwMode="auto">
            <a:xfrm>
              <a:off x="4176" y="2784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168" name="Rectangle 29"/>
            <p:cNvSpPr>
              <a:spLocks noChangeArrowheads="1"/>
            </p:cNvSpPr>
            <p:nvPr/>
          </p:nvSpPr>
          <p:spPr bwMode="auto">
            <a:xfrm>
              <a:off x="4560" y="3120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169" name="Rectangle 30"/>
            <p:cNvSpPr>
              <a:spLocks noChangeArrowheads="1"/>
            </p:cNvSpPr>
            <p:nvPr/>
          </p:nvSpPr>
          <p:spPr bwMode="auto">
            <a:xfrm>
              <a:off x="4176" y="3120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170" name="Rectangle 31"/>
            <p:cNvSpPr>
              <a:spLocks noChangeArrowheads="1"/>
            </p:cNvSpPr>
            <p:nvPr/>
          </p:nvSpPr>
          <p:spPr bwMode="auto">
            <a:xfrm>
              <a:off x="3792" y="3120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171" name="Rectangle 32"/>
            <p:cNvSpPr>
              <a:spLocks noChangeArrowheads="1"/>
            </p:cNvSpPr>
            <p:nvPr/>
          </p:nvSpPr>
          <p:spPr bwMode="auto">
            <a:xfrm>
              <a:off x="3408" y="3120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5172" name="Rectangle 41"/>
            <p:cNvSpPr>
              <a:spLocks noChangeArrowheads="1"/>
            </p:cNvSpPr>
            <p:nvPr/>
          </p:nvSpPr>
          <p:spPr bwMode="auto">
            <a:xfrm>
              <a:off x="4176" y="3456"/>
              <a:ext cx="384" cy="336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5125" name="Group 68"/>
          <p:cNvGrpSpPr>
            <a:grpSpLocks/>
          </p:cNvGrpSpPr>
          <p:nvPr/>
        </p:nvGrpSpPr>
        <p:grpSpPr bwMode="auto">
          <a:xfrm>
            <a:off x="40920" y="2667000"/>
            <a:ext cx="4343400" cy="914400"/>
            <a:chOff x="48" y="2016"/>
            <a:chExt cx="2736" cy="576"/>
          </a:xfrm>
        </p:grpSpPr>
        <p:grpSp>
          <p:nvGrpSpPr>
            <p:cNvPr id="5158" name="Group 26"/>
            <p:cNvGrpSpPr>
              <a:grpSpLocks/>
            </p:cNvGrpSpPr>
            <p:nvPr/>
          </p:nvGrpSpPr>
          <p:grpSpPr bwMode="auto">
            <a:xfrm>
              <a:off x="480" y="2256"/>
              <a:ext cx="2304" cy="336"/>
              <a:chOff x="480" y="2256"/>
              <a:chExt cx="2304" cy="336"/>
            </a:xfrm>
          </p:grpSpPr>
          <p:sp>
            <p:nvSpPr>
              <p:cNvPr id="5161" name="Rectangle 20"/>
              <p:cNvSpPr>
                <a:spLocks noChangeArrowheads="1"/>
              </p:cNvSpPr>
              <p:nvPr/>
            </p:nvSpPr>
            <p:spPr bwMode="auto">
              <a:xfrm>
                <a:off x="480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62" name="Rectangle 21"/>
              <p:cNvSpPr>
                <a:spLocks noChangeArrowheads="1"/>
              </p:cNvSpPr>
              <p:nvPr/>
            </p:nvSpPr>
            <p:spPr bwMode="auto">
              <a:xfrm>
                <a:off x="864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63" name="Rectangle 22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64" name="Rectangle 23"/>
              <p:cNvSpPr>
                <a:spLocks noChangeArrowheads="1"/>
              </p:cNvSpPr>
              <p:nvPr/>
            </p:nvSpPr>
            <p:spPr bwMode="auto">
              <a:xfrm>
                <a:off x="1248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65" name="Rectangle 24"/>
              <p:cNvSpPr>
                <a:spLocks noChangeArrowheads="1"/>
              </p:cNvSpPr>
              <p:nvPr/>
            </p:nvSpPr>
            <p:spPr bwMode="auto">
              <a:xfrm>
                <a:off x="2016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66" name="Rectangle 25"/>
              <p:cNvSpPr>
                <a:spLocks noChangeArrowheads="1"/>
              </p:cNvSpPr>
              <p:nvPr/>
            </p:nvSpPr>
            <p:spPr bwMode="auto">
              <a:xfrm>
                <a:off x="1632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5159" name="Text Box 53"/>
            <p:cNvSpPr txBox="1">
              <a:spLocks noChangeArrowheads="1"/>
            </p:cNvSpPr>
            <p:nvPr/>
          </p:nvSpPr>
          <p:spPr bwMode="auto">
            <a:xfrm>
              <a:off x="480" y="20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60" name="Text Box 59"/>
            <p:cNvSpPr txBox="1">
              <a:spLocks noChangeArrowheads="1"/>
            </p:cNvSpPr>
            <p:nvPr/>
          </p:nvSpPr>
          <p:spPr bwMode="auto">
            <a:xfrm>
              <a:off x="48" y="23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</p:grpSp>
      <p:sp>
        <p:nvSpPr>
          <p:cNvPr id="5126" name="Text Box 60"/>
          <p:cNvSpPr txBox="1">
            <a:spLocks noChangeArrowheads="1"/>
          </p:cNvSpPr>
          <p:nvPr/>
        </p:nvSpPr>
        <p:spPr bwMode="auto">
          <a:xfrm>
            <a:off x="56388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1cm</a:t>
            </a:r>
          </a:p>
        </p:txBody>
      </p:sp>
      <p:sp>
        <p:nvSpPr>
          <p:cNvPr id="5127" name="Text Box 62"/>
          <p:cNvSpPr txBox="1">
            <a:spLocks noChangeArrowheads="1"/>
          </p:cNvSpPr>
          <p:nvPr/>
        </p:nvSpPr>
        <p:spPr bwMode="auto">
          <a:xfrm>
            <a:off x="5029200" y="5334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1cm</a:t>
            </a:r>
          </a:p>
        </p:txBody>
      </p:sp>
      <p:grpSp>
        <p:nvGrpSpPr>
          <p:cNvPr id="5128" name="Group 73"/>
          <p:cNvGrpSpPr>
            <a:grpSpLocks/>
          </p:cNvGrpSpPr>
          <p:nvPr/>
        </p:nvGrpSpPr>
        <p:grpSpPr bwMode="auto">
          <a:xfrm>
            <a:off x="6096000" y="2514600"/>
            <a:ext cx="2590800" cy="1447800"/>
            <a:chOff x="4032" y="1824"/>
            <a:chExt cx="1632" cy="912"/>
          </a:xfrm>
        </p:grpSpPr>
        <p:grpSp>
          <p:nvGrpSpPr>
            <p:cNvPr id="5147" name="Group 42"/>
            <p:cNvGrpSpPr>
              <a:grpSpLocks/>
            </p:cNvGrpSpPr>
            <p:nvPr/>
          </p:nvGrpSpPr>
          <p:grpSpPr bwMode="auto">
            <a:xfrm>
              <a:off x="4080" y="2064"/>
              <a:ext cx="1536" cy="672"/>
              <a:chOff x="3408" y="1920"/>
              <a:chExt cx="1536" cy="672"/>
            </a:xfrm>
          </p:grpSpPr>
          <p:sp>
            <p:nvSpPr>
              <p:cNvPr id="5152" name="Rectangle 27"/>
              <p:cNvSpPr>
                <a:spLocks noChangeArrowheads="1"/>
              </p:cNvSpPr>
              <p:nvPr/>
            </p:nvSpPr>
            <p:spPr bwMode="auto">
              <a:xfrm>
                <a:off x="3408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53" name="Rectangle 33"/>
              <p:cNvSpPr>
                <a:spLocks noChangeArrowheads="1"/>
              </p:cNvSpPr>
              <p:nvPr/>
            </p:nvSpPr>
            <p:spPr bwMode="auto">
              <a:xfrm>
                <a:off x="4176" y="1920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/>
            </p:nvSpPr>
            <p:spPr bwMode="auto">
              <a:xfrm>
                <a:off x="4560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56" name="Rectangle 36"/>
              <p:cNvSpPr>
                <a:spLocks noChangeArrowheads="1"/>
              </p:cNvSpPr>
              <p:nvPr/>
            </p:nvSpPr>
            <p:spPr bwMode="auto">
              <a:xfrm>
                <a:off x="4176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57" name="Rectangle 37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5148" name="Text Box 61"/>
            <p:cNvSpPr txBox="1">
              <a:spLocks noChangeArrowheads="1"/>
            </p:cNvSpPr>
            <p:nvPr/>
          </p:nvSpPr>
          <p:spPr bwMode="auto">
            <a:xfrm>
              <a:off x="5184" y="21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49" name="Text Box 63"/>
            <p:cNvSpPr txBox="1">
              <a:spLocks noChangeArrowheads="1"/>
            </p:cNvSpPr>
            <p:nvPr/>
          </p:nvSpPr>
          <p:spPr bwMode="auto">
            <a:xfrm>
              <a:off x="4848" y="1824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50" name="Text Box 64"/>
            <p:cNvSpPr txBox="1">
              <a:spLocks noChangeArrowheads="1"/>
            </p:cNvSpPr>
            <p:nvPr/>
          </p:nvSpPr>
          <p:spPr bwMode="auto">
            <a:xfrm>
              <a:off x="4416" y="216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51" name="Text Box 65"/>
            <p:cNvSpPr txBox="1">
              <a:spLocks noChangeArrowheads="1"/>
            </p:cNvSpPr>
            <p:nvPr/>
          </p:nvSpPr>
          <p:spPr bwMode="auto">
            <a:xfrm>
              <a:off x="4032" y="18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</p:grpSp>
      <p:sp>
        <p:nvSpPr>
          <p:cNvPr id="5129" name="Text Box 66"/>
          <p:cNvSpPr txBox="1">
            <a:spLocks noChangeArrowheads="1"/>
          </p:cNvSpPr>
          <p:nvPr/>
        </p:nvSpPr>
        <p:spPr bwMode="auto">
          <a:xfrm>
            <a:off x="6781800" y="4419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1cm</a:t>
            </a:r>
          </a:p>
        </p:txBody>
      </p:sp>
      <p:sp>
        <p:nvSpPr>
          <p:cNvPr id="5130" name="Text Box 67"/>
          <p:cNvSpPr txBox="1">
            <a:spLocks noChangeArrowheads="1"/>
          </p:cNvSpPr>
          <p:nvPr/>
        </p:nvSpPr>
        <p:spPr bwMode="auto">
          <a:xfrm>
            <a:off x="75438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1cm</a:t>
            </a:r>
          </a:p>
        </p:txBody>
      </p:sp>
      <p:sp>
        <p:nvSpPr>
          <p:cNvPr id="5131" name="Text Box 69"/>
          <p:cNvSpPr txBox="1">
            <a:spLocks noChangeArrowheads="1"/>
          </p:cNvSpPr>
          <p:nvPr/>
        </p:nvSpPr>
        <p:spPr bwMode="auto">
          <a:xfrm>
            <a:off x="1752600" y="358140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32" name="Group 74"/>
          <p:cNvGrpSpPr>
            <a:grpSpLocks/>
          </p:cNvGrpSpPr>
          <p:nvPr/>
        </p:nvGrpSpPr>
        <p:grpSpPr bwMode="auto">
          <a:xfrm>
            <a:off x="76200" y="4191000"/>
            <a:ext cx="3810000" cy="2514600"/>
            <a:chOff x="48" y="2640"/>
            <a:chExt cx="2400" cy="1584"/>
          </a:xfrm>
        </p:grpSpPr>
        <p:grpSp>
          <p:nvGrpSpPr>
            <p:cNvPr id="5135" name="Group 51"/>
            <p:cNvGrpSpPr>
              <a:grpSpLocks/>
            </p:cNvGrpSpPr>
            <p:nvPr/>
          </p:nvGrpSpPr>
          <p:grpSpPr bwMode="auto">
            <a:xfrm>
              <a:off x="480" y="2880"/>
              <a:ext cx="1536" cy="1008"/>
              <a:chOff x="480" y="3120"/>
              <a:chExt cx="1536" cy="1008"/>
            </a:xfrm>
          </p:grpSpPr>
          <p:sp>
            <p:nvSpPr>
              <p:cNvPr id="5141" name="Rectangle 44"/>
              <p:cNvSpPr>
                <a:spLocks noChangeArrowheads="1"/>
              </p:cNvSpPr>
              <p:nvPr/>
            </p:nvSpPr>
            <p:spPr bwMode="auto">
              <a:xfrm>
                <a:off x="480" y="34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42" name="Rectangle 45"/>
              <p:cNvSpPr>
                <a:spLocks noChangeArrowheads="1"/>
              </p:cNvSpPr>
              <p:nvPr/>
            </p:nvSpPr>
            <p:spPr bwMode="auto">
              <a:xfrm>
                <a:off x="1632" y="3120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43" name="Rectangle 46"/>
              <p:cNvSpPr>
                <a:spLocks noChangeArrowheads="1"/>
              </p:cNvSpPr>
              <p:nvPr/>
            </p:nvSpPr>
            <p:spPr bwMode="auto">
              <a:xfrm>
                <a:off x="480" y="3792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44" name="Rectangle 47"/>
              <p:cNvSpPr>
                <a:spLocks noChangeArrowheads="1"/>
              </p:cNvSpPr>
              <p:nvPr/>
            </p:nvSpPr>
            <p:spPr bwMode="auto">
              <a:xfrm>
                <a:off x="1632" y="34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45" name="Rectangle 48"/>
              <p:cNvSpPr>
                <a:spLocks noChangeArrowheads="1"/>
              </p:cNvSpPr>
              <p:nvPr/>
            </p:nvSpPr>
            <p:spPr bwMode="auto">
              <a:xfrm>
                <a:off x="1248" y="34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5146" name="Rectangle 49"/>
              <p:cNvSpPr>
                <a:spLocks noChangeArrowheads="1"/>
              </p:cNvSpPr>
              <p:nvPr/>
            </p:nvSpPr>
            <p:spPr bwMode="auto">
              <a:xfrm>
                <a:off x="864" y="3456"/>
                <a:ext cx="384" cy="336"/>
              </a:xfrm>
              <a:prstGeom prst="rect">
                <a:avLst/>
              </a:prstGeom>
              <a:solidFill>
                <a:srgbClr val="FF33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5136" name="Text Box 55"/>
            <p:cNvSpPr txBox="1">
              <a:spLocks noChangeArrowheads="1"/>
            </p:cNvSpPr>
            <p:nvPr/>
          </p:nvSpPr>
          <p:spPr bwMode="auto">
            <a:xfrm>
              <a:off x="384" y="38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37" name="Text Box 56"/>
            <p:cNvSpPr txBox="1">
              <a:spLocks noChangeArrowheads="1"/>
            </p:cNvSpPr>
            <p:nvPr/>
          </p:nvSpPr>
          <p:spPr bwMode="auto">
            <a:xfrm>
              <a:off x="48" y="31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38" name="Text Box 57"/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39" name="Text Box 58"/>
            <p:cNvSpPr txBox="1">
              <a:spLocks noChangeArrowheads="1"/>
            </p:cNvSpPr>
            <p:nvPr/>
          </p:nvSpPr>
          <p:spPr bwMode="auto">
            <a:xfrm>
              <a:off x="1584" y="264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latin typeface=".VnTime" charset="0"/>
                </a:rPr>
                <a:t>1cm</a:t>
              </a:r>
            </a:p>
          </p:txBody>
        </p:sp>
        <p:sp>
          <p:nvSpPr>
            <p:cNvPr id="5140" name="Text Box 70"/>
            <p:cNvSpPr txBox="1">
              <a:spLocks noChangeArrowheads="1"/>
            </p:cNvSpPr>
            <p:nvPr/>
          </p:nvSpPr>
          <p:spPr bwMode="auto">
            <a:xfrm>
              <a:off x="912" y="3897"/>
              <a:ext cx="9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33" name="Text Box 71"/>
          <p:cNvSpPr txBox="1">
            <a:spLocks noChangeArrowheads="1"/>
          </p:cNvSpPr>
          <p:nvPr/>
        </p:nvSpPr>
        <p:spPr bwMode="auto">
          <a:xfrm>
            <a:off x="6629400" y="6338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4" name="Text Box 72"/>
          <p:cNvSpPr txBox="1">
            <a:spLocks noChangeArrowheads="1"/>
          </p:cNvSpPr>
          <p:nvPr/>
        </p:nvSpPr>
        <p:spPr bwMode="auto">
          <a:xfrm>
            <a:off x="6629400" y="3962400"/>
            <a:ext cx="1524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0000FF"/>
              </a:solidFill>
              <a:latin typeface=".VnAristote" charset="0"/>
            </a:endParaRPr>
          </a:p>
        </p:txBody>
      </p:sp>
      <p:grpSp>
        <p:nvGrpSpPr>
          <p:cNvPr id="54" name="Group 74"/>
          <p:cNvGrpSpPr>
            <a:grpSpLocks/>
          </p:cNvGrpSpPr>
          <p:nvPr/>
        </p:nvGrpSpPr>
        <p:grpSpPr bwMode="auto">
          <a:xfrm>
            <a:off x="4387628" y="3048000"/>
            <a:ext cx="914400" cy="838200"/>
            <a:chOff x="3840" y="2256"/>
            <a:chExt cx="1728" cy="1488"/>
          </a:xfrm>
        </p:grpSpPr>
        <p:sp>
          <p:nvSpPr>
            <p:cNvPr id="55" name="Line 75"/>
            <p:cNvSpPr>
              <a:spLocks noChangeShapeType="1"/>
            </p:cNvSpPr>
            <p:nvPr/>
          </p:nvSpPr>
          <p:spPr bwMode="auto">
            <a:xfrm>
              <a:off x="4416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76"/>
            <p:cNvGrpSpPr>
              <a:grpSpLocks/>
            </p:cNvGrpSpPr>
            <p:nvPr/>
          </p:nvGrpSpPr>
          <p:grpSpPr bwMode="auto">
            <a:xfrm>
              <a:off x="3840" y="2256"/>
              <a:ext cx="1728" cy="1488"/>
              <a:chOff x="3840" y="2256"/>
              <a:chExt cx="1728" cy="1488"/>
            </a:xfrm>
          </p:grpSpPr>
          <p:sp>
            <p:nvSpPr>
              <p:cNvPr id="57" name="Line 77"/>
              <p:cNvSpPr>
                <a:spLocks noChangeShapeType="1"/>
              </p:cNvSpPr>
              <p:nvPr/>
            </p:nvSpPr>
            <p:spPr bwMode="auto">
              <a:xfrm flipV="1">
                <a:off x="3840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8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9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80"/>
              <p:cNvSpPr>
                <a:spLocks noChangeShapeType="1"/>
              </p:cNvSpPr>
              <p:nvPr/>
            </p:nvSpPr>
            <p:spPr bwMode="auto">
              <a:xfrm flipV="1">
                <a:off x="3840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81"/>
              <p:cNvSpPr>
                <a:spLocks noChangeShapeType="1"/>
              </p:cNvSpPr>
              <p:nvPr/>
            </p:nvSpPr>
            <p:spPr bwMode="auto">
              <a:xfrm>
                <a:off x="4416" y="326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82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83"/>
              <p:cNvSpPr>
                <a:spLocks noChangeShapeType="1"/>
              </p:cNvSpPr>
              <p:nvPr/>
            </p:nvSpPr>
            <p:spPr bwMode="auto">
              <a:xfrm flipV="1">
                <a:off x="4992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84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85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1152" cy="1008"/>
              </a:xfrm>
              <a:prstGeom prst="rect">
                <a:avLst/>
              </a:prstGeom>
              <a:solidFill>
                <a:srgbClr val="CC33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pic>
        <p:nvPicPr>
          <p:cNvPr id="3" name="S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412196"/>
            <a:ext cx="586809" cy="5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2" nodeType="withEffect">
                                  <p:stCondLst>
                                    <p:cond delay="4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123" grpId="0" animBg="1"/>
      <p:bldP spid="5126" grpId="0"/>
      <p:bldP spid="5127" grpId="0"/>
      <p:bldP spid="5129" grpId="0"/>
      <p:bldP spid="5130" grpId="0"/>
      <p:bldP spid="5131" grpId="0"/>
      <p:bldP spid="5131" grpId="1"/>
      <p:bldP spid="5131" grpId="2"/>
      <p:bldP spid="5133" grpId="0"/>
      <p:bldP spid="5134" grpId="0"/>
      <p:bldP spid="5134" grpId="1"/>
      <p:bldP spid="51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ook-09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76200"/>
            <a:ext cx="1676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1295400" y="0"/>
            <a:ext cx="2286000" cy="838200"/>
          </a:xfrm>
          <a:prstGeom prst="irregularSeal1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err="1" smtClean="0"/>
              <a:t>Bài</a:t>
            </a:r>
            <a:r>
              <a:rPr lang="en-US" sz="2800" smtClean="0"/>
              <a:t> </a:t>
            </a:r>
            <a:r>
              <a:rPr lang="en-US" sz="2800" err="1" smtClean="0"/>
              <a:t>tập</a:t>
            </a:r>
            <a:r>
              <a:rPr lang="en-US" sz="2800" smtClean="0"/>
              <a:t> 3</a:t>
            </a:r>
            <a:endParaRPr lang="en-US" sz="2800"/>
          </a:p>
        </p:txBody>
      </p:sp>
      <p:grpSp>
        <p:nvGrpSpPr>
          <p:cNvPr id="7172" name="Group 50"/>
          <p:cNvGrpSpPr>
            <a:grpSpLocks/>
          </p:cNvGrpSpPr>
          <p:nvPr/>
        </p:nvGrpSpPr>
        <p:grpSpPr bwMode="auto">
          <a:xfrm>
            <a:off x="1790040" y="777764"/>
            <a:ext cx="2362200" cy="2256519"/>
            <a:chOff x="3840" y="2244"/>
            <a:chExt cx="1728" cy="1500"/>
          </a:xfrm>
        </p:grpSpPr>
        <p:sp>
          <p:nvSpPr>
            <p:cNvPr id="7188" name="Line 51"/>
            <p:cNvSpPr>
              <a:spLocks noChangeShapeType="1"/>
            </p:cNvSpPr>
            <p:nvPr/>
          </p:nvSpPr>
          <p:spPr bwMode="auto">
            <a:xfrm>
              <a:off x="4416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9" name="Group 52"/>
            <p:cNvGrpSpPr>
              <a:grpSpLocks/>
            </p:cNvGrpSpPr>
            <p:nvPr/>
          </p:nvGrpSpPr>
          <p:grpSpPr bwMode="auto">
            <a:xfrm>
              <a:off x="3840" y="2244"/>
              <a:ext cx="1728" cy="1500"/>
              <a:chOff x="3840" y="2244"/>
              <a:chExt cx="1728" cy="1500"/>
            </a:xfrm>
          </p:grpSpPr>
          <p:sp>
            <p:nvSpPr>
              <p:cNvPr id="7190" name="Line 53"/>
              <p:cNvSpPr>
                <a:spLocks noChangeShapeType="1"/>
              </p:cNvSpPr>
              <p:nvPr/>
            </p:nvSpPr>
            <p:spPr bwMode="auto">
              <a:xfrm flipV="1">
                <a:off x="3840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Line 54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Line 55"/>
              <p:cNvSpPr>
                <a:spLocks noChangeShapeType="1"/>
              </p:cNvSpPr>
              <p:nvPr/>
            </p:nvSpPr>
            <p:spPr bwMode="auto">
              <a:xfrm>
                <a:off x="4416" y="224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Line 56"/>
              <p:cNvSpPr>
                <a:spLocks noChangeShapeType="1"/>
              </p:cNvSpPr>
              <p:nvPr/>
            </p:nvSpPr>
            <p:spPr bwMode="auto">
              <a:xfrm flipV="1">
                <a:off x="3840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Line 57"/>
              <p:cNvSpPr>
                <a:spLocks noChangeShapeType="1"/>
              </p:cNvSpPr>
              <p:nvPr/>
            </p:nvSpPr>
            <p:spPr bwMode="auto">
              <a:xfrm>
                <a:off x="4416" y="326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Line 58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Line 59"/>
              <p:cNvSpPr>
                <a:spLocks noChangeShapeType="1"/>
              </p:cNvSpPr>
              <p:nvPr/>
            </p:nvSpPr>
            <p:spPr bwMode="auto">
              <a:xfrm flipV="1">
                <a:off x="4992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Line 60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Rectangle 61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1152" cy="10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7173" name="Group 62"/>
          <p:cNvGrpSpPr>
            <a:grpSpLocks/>
          </p:cNvGrpSpPr>
          <p:nvPr/>
        </p:nvGrpSpPr>
        <p:grpSpPr bwMode="auto">
          <a:xfrm>
            <a:off x="6202641" y="1658268"/>
            <a:ext cx="1241353" cy="1161131"/>
            <a:chOff x="3840" y="2256"/>
            <a:chExt cx="1728" cy="1488"/>
          </a:xfrm>
        </p:grpSpPr>
        <p:sp>
          <p:nvSpPr>
            <p:cNvPr id="7177" name="Line 63"/>
            <p:cNvSpPr>
              <a:spLocks noChangeShapeType="1"/>
            </p:cNvSpPr>
            <p:nvPr/>
          </p:nvSpPr>
          <p:spPr bwMode="auto">
            <a:xfrm>
              <a:off x="4416" y="2256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8" name="Group 64"/>
            <p:cNvGrpSpPr>
              <a:grpSpLocks/>
            </p:cNvGrpSpPr>
            <p:nvPr/>
          </p:nvGrpSpPr>
          <p:grpSpPr bwMode="auto">
            <a:xfrm>
              <a:off x="3840" y="2256"/>
              <a:ext cx="1728" cy="1488"/>
              <a:chOff x="3840" y="2256"/>
              <a:chExt cx="1728" cy="1488"/>
            </a:xfrm>
          </p:grpSpPr>
          <p:sp>
            <p:nvSpPr>
              <p:cNvPr id="7179" name="Line 65"/>
              <p:cNvSpPr>
                <a:spLocks noChangeShapeType="1"/>
              </p:cNvSpPr>
              <p:nvPr/>
            </p:nvSpPr>
            <p:spPr bwMode="auto">
              <a:xfrm flipV="1">
                <a:off x="3840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Line 66"/>
              <p:cNvSpPr>
                <a:spLocks noChangeShapeType="1"/>
              </p:cNvSpPr>
              <p:nvPr/>
            </p:nvSpPr>
            <p:spPr bwMode="auto">
              <a:xfrm flipV="1">
                <a:off x="4992" y="2256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Line 67"/>
              <p:cNvSpPr>
                <a:spLocks noChangeShapeType="1"/>
              </p:cNvSpPr>
              <p:nvPr/>
            </p:nvSpPr>
            <p:spPr bwMode="auto">
              <a:xfrm>
                <a:off x="4416" y="2256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68"/>
              <p:cNvSpPr>
                <a:spLocks noChangeShapeType="1"/>
              </p:cNvSpPr>
              <p:nvPr/>
            </p:nvSpPr>
            <p:spPr bwMode="auto">
              <a:xfrm flipV="1">
                <a:off x="3840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69"/>
              <p:cNvSpPr>
                <a:spLocks noChangeShapeType="1"/>
              </p:cNvSpPr>
              <p:nvPr/>
            </p:nvSpPr>
            <p:spPr bwMode="auto">
              <a:xfrm>
                <a:off x="4416" y="3264"/>
                <a:ext cx="11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70"/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0" cy="5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71"/>
              <p:cNvSpPr>
                <a:spLocks noChangeShapeType="1"/>
              </p:cNvSpPr>
              <p:nvPr/>
            </p:nvSpPr>
            <p:spPr bwMode="auto">
              <a:xfrm flipV="1">
                <a:off x="4992" y="3264"/>
                <a:ext cx="57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Line 72"/>
              <p:cNvSpPr>
                <a:spLocks noChangeShapeType="1"/>
              </p:cNvSpPr>
              <p:nvPr/>
            </p:nvSpPr>
            <p:spPr bwMode="auto">
              <a:xfrm>
                <a:off x="5568" y="2256"/>
                <a:ext cx="0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Rectangle 73"/>
              <p:cNvSpPr>
                <a:spLocks noChangeArrowheads="1"/>
              </p:cNvSpPr>
              <p:nvPr/>
            </p:nvSpPr>
            <p:spPr bwMode="auto">
              <a:xfrm>
                <a:off x="3840" y="2736"/>
                <a:ext cx="1152" cy="10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sp>
        <p:nvSpPr>
          <p:cNvPr id="7174" name="Text Box 74"/>
          <p:cNvSpPr txBox="1">
            <a:spLocks noChangeArrowheads="1"/>
          </p:cNvSpPr>
          <p:nvPr/>
        </p:nvSpPr>
        <p:spPr bwMode="auto">
          <a:xfrm>
            <a:off x="7424551" y="1905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5cm</a:t>
            </a:r>
          </a:p>
        </p:txBody>
      </p:sp>
      <p:sp>
        <p:nvSpPr>
          <p:cNvPr id="7175" name="Text Box 75"/>
          <p:cNvSpPr txBox="1">
            <a:spLocks noChangeArrowheads="1"/>
          </p:cNvSpPr>
          <p:nvPr/>
        </p:nvSpPr>
        <p:spPr bwMode="auto">
          <a:xfrm>
            <a:off x="934200" y="197753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.VnTime" charset="0"/>
              </a:rPr>
              <a:t>10cm</a:t>
            </a:r>
          </a:p>
        </p:txBody>
      </p:sp>
      <p:sp>
        <p:nvSpPr>
          <p:cNvPr id="7176" name="Text Box 77"/>
          <p:cNvSpPr txBox="1">
            <a:spLocks noChangeArrowheads="1"/>
          </p:cNvSpPr>
          <p:nvPr/>
        </p:nvSpPr>
        <p:spPr bwMode="auto">
          <a:xfrm>
            <a:off x="3429000" y="1524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.VnTime" charset="0"/>
              </a:rPr>
              <a:t>§óng ghi §, sai ghi 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36000" y="3951615"/>
            <a:ext cx="950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xung</a:t>
            </a:r>
            <a:r>
              <a:rPr lang="en-US" sz="2200" smtClean="0"/>
              <a:t> </a:t>
            </a:r>
            <a:r>
              <a:rPr lang="en-US" sz="2200" err="1" smtClean="0"/>
              <a:t>quanh</a:t>
            </a:r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A </a:t>
            </a:r>
            <a:r>
              <a:rPr lang="en-US" sz="2200" err="1" smtClean="0"/>
              <a:t>gấp</a:t>
            </a:r>
            <a:r>
              <a:rPr lang="en-US" sz="2200" smtClean="0"/>
              <a:t> 2 </a:t>
            </a:r>
            <a:r>
              <a:rPr lang="en-US" sz="2200" err="1" smtClean="0"/>
              <a:t>lần</a:t>
            </a:r>
            <a:r>
              <a:rPr lang="en-US" sz="2200" smtClean="0"/>
              <a:t>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xung</a:t>
            </a:r>
            <a:r>
              <a:rPr lang="en-US" sz="2200" smtClean="0"/>
              <a:t> </a:t>
            </a:r>
            <a:r>
              <a:rPr lang="en-US" sz="2200" err="1" smtClean="0"/>
              <a:t>quanh</a:t>
            </a:r>
            <a:endParaRPr lang="en-US" sz="2200" smtClean="0"/>
          </a:p>
          <a:p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47280" y="4637352"/>
            <a:ext cx="950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b)   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xung</a:t>
            </a:r>
            <a:r>
              <a:rPr lang="en-US" sz="2200" smtClean="0"/>
              <a:t> </a:t>
            </a:r>
            <a:r>
              <a:rPr lang="en-US" sz="2200" err="1" smtClean="0"/>
              <a:t>quanh</a:t>
            </a:r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A </a:t>
            </a:r>
            <a:r>
              <a:rPr lang="en-US" sz="2200" err="1" smtClean="0"/>
              <a:t>gấp</a:t>
            </a:r>
            <a:r>
              <a:rPr lang="en-US" sz="2200" smtClean="0"/>
              <a:t> 4 </a:t>
            </a:r>
            <a:r>
              <a:rPr lang="en-US" sz="2200" err="1" smtClean="0"/>
              <a:t>lần</a:t>
            </a:r>
            <a:r>
              <a:rPr lang="en-US" sz="2200" smtClean="0"/>
              <a:t>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xung</a:t>
            </a:r>
            <a:r>
              <a:rPr lang="en-US" sz="2200" smtClean="0"/>
              <a:t> </a:t>
            </a:r>
            <a:r>
              <a:rPr lang="en-US" sz="2200" err="1" smtClean="0"/>
              <a:t>quanh</a:t>
            </a:r>
            <a:endParaRPr lang="en-US" sz="2200" smtClean="0"/>
          </a:p>
          <a:p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-11470" y="5340731"/>
            <a:ext cx="950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 startAt="3"/>
            </a:pP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toàn</a:t>
            </a:r>
            <a:r>
              <a:rPr lang="en-US" sz="2200" smtClean="0"/>
              <a:t> </a:t>
            </a:r>
            <a:r>
              <a:rPr lang="en-US" sz="2200" err="1" smtClean="0"/>
              <a:t>phần</a:t>
            </a:r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A </a:t>
            </a:r>
            <a:r>
              <a:rPr lang="en-US" sz="2200" err="1" smtClean="0"/>
              <a:t>gấp</a:t>
            </a:r>
            <a:r>
              <a:rPr lang="en-US" sz="2200" smtClean="0"/>
              <a:t> 2 </a:t>
            </a:r>
            <a:r>
              <a:rPr lang="en-US" sz="2200" err="1" smtClean="0"/>
              <a:t>lần</a:t>
            </a:r>
            <a:r>
              <a:rPr lang="en-US" sz="2200" smtClean="0"/>
              <a:t>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toàn</a:t>
            </a:r>
            <a:r>
              <a:rPr lang="en-US" sz="2200" smtClean="0"/>
              <a:t> </a:t>
            </a:r>
            <a:r>
              <a:rPr lang="en-US" sz="2200" err="1" smtClean="0"/>
              <a:t>phần</a:t>
            </a:r>
            <a:endParaRPr lang="en-US" sz="2200" smtClean="0"/>
          </a:p>
          <a:p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-47280" y="6068521"/>
            <a:ext cx="950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/>
              <a:t>d)   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toàn</a:t>
            </a:r>
            <a:r>
              <a:rPr lang="en-US" sz="2200" smtClean="0"/>
              <a:t> </a:t>
            </a:r>
            <a:r>
              <a:rPr lang="en-US" sz="2200" err="1" smtClean="0"/>
              <a:t>phần</a:t>
            </a:r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A </a:t>
            </a:r>
            <a:r>
              <a:rPr lang="en-US" sz="2200" err="1" smtClean="0"/>
              <a:t>gấp</a:t>
            </a:r>
            <a:r>
              <a:rPr lang="en-US" sz="2200" smtClean="0"/>
              <a:t> 4 </a:t>
            </a:r>
            <a:r>
              <a:rPr lang="en-US" sz="2200" err="1" smtClean="0"/>
              <a:t>lần</a:t>
            </a:r>
            <a:r>
              <a:rPr lang="en-US" sz="2200" smtClean="0"/>
              <a:t> </a:t>
            </a:r>
            <a:r>
              <a:rPr lang="en-US" sz="2200" err="1" smtClean="0"/>
              <a:t>diện</a:t>
            </a:r>
            <a:r>
              <a:rPr lang="en-US" sz="2200" smtClean="0"/>
              <a:t> </a:t>
            </a:r>
            <a:r>
              <a:rPr lang="en-US" sz="2200" err="1" smtClean="0"/>
              <a:t>tích</a:t>
            </a:r>
            <a:r>
              <a:rPr lang="en-US" sz="2200" smtClean="0"/>
              <a:t> </a:t>
            </a:r>
            <a:r>
              <a:rPr lang="en-US" sz="2200" err="1" smtClean="0"/>
              <a:t>toàn</a:t>
            </a:r>
            <a:r>
              <a:rPr lang="en-US" sz="2200" smtClean="0"/>
              <a:t> </a:t>
            </a:r>
            <a:r>
              <a:rPr lang="en-US" sz="2200" err="1" smtClean="0"/>
              <a:t>phần</a:t>
            </a:r>
            <a:endParaRPr lang="en-US" sz="2200" smtClean="0"/>
          </a:p>
          <a:p>
            <a:r>
              <a:rPr lang="en-US" sz="2200" smtClean="0"/>
              <a:t> </a:t>
            </a:r>
            <a:r>
              <a:rPr lang="en-US" sz="2200" err="1" smtClean="0"/>
              <a:t>của</a:t>
            </a:r>
            <a:r>
              <a:rPr lang="en-US" sz="2200" smtClean="0"/>
              <a:t> </a:t>
            </a:r>
            <a:r>
              <a:rPr lang="en-US" sz="2200" err="1" smtClean="0"/>
              <a:t>hình</a:t>
            </a:r>
            <a:r>
              <a:rPr lang="en-US" sz="2200" smtClean="0"/>
              <a:t> </a:t>
            </a:r>
            <a:r>
              <a:rPr lang="en-US" sz="2200" err="1" smtClean="0"/>
              <a:t>lập</a:t>
            </a:r>
            <a:r>
              <a:rPr lang="en-US" sz="2200" smtClean="0"/>
              <a:t> </a:t>
            </a:r>
            <a:r>
              <a:rPr lang="en-US" sz="2200" err="1" smtClean="0"/>
              <a:t>phương</a:t>
            </a:r>
            <a:r>
              <a:rPr lang="en-US" sz="2200" smtClean="0"/>
              <a:t> B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90553" y="4397145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590554" y="5096022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590553" y="5821545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90554" y="6502781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3480" y="2493426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4F81BD"/>
                </a:solidFill>
              </a:rPr>
              <a:t>A</a:t>
            </a:r>
            <a:endParaRPr lang="en-US" sz="2800" b="1">
              <a:solidFill>
                <a:srgbClr val="4F81B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98230" y="2365120"/>
            <a:ext cx="134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</a:rPr>
              <a:t>B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86598" y="5803904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6600"/>
                </a:solidFill>
              </a:rPr>
              <a:t>S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590553" y="4397145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6600"/>
                </a:solidFill>
              </a:rPr>
              <a:t>S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590553" y="5078381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solidFill>
                  <a:srgbClr val="FF6600"/>
                </a:solidFill>
              </a:rPr>
              <a:t>Đ</a:t>
            </a:r>
            <a:endParaRPr lang="en-US" sz="2800" b="1">
              <a:solidFill>
                <a:srgbClr val="FF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572913" y="6499306"/>
            <a:ext cx="388075" cy="328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err="1" smtClean="0">
                <a:solidFill>
                  <a:srgbClr val="FF6600"/>
                </a:solidFill>
              </a:rPr>
              <a:t>Đ</a:t>
            </a:r>
            <a:endParaRPr lang="en-US" sz="2800" b="1">
              <a:solidFill>
                <a:srgbClr val="FF6600"/>
              </a:solidFill>
            </a:endParaRPr>
          </a:p>
        </p:txBody>
      </p:sp>
      <p:pic>
        <p:nvPicPr>
          <p:cNvPr id="10" name="S bài tập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15916" y="-16984"/>
            <a:ext cx="353211" cy="3532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9995" y="3053404"/>
            <a:ext cx="2040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err="1" smtClean="0">
                <a:solidFill>
                  <a:srgbClr val="FF6600"/>
                </a:solidFill>
              </a:rPr>
              <a:t>Sxq</a:t>
            </a:r>
            <a:r>
              <a:rPr lang="en-US" sz="2200" b="1" i="1" smtClean="0">
                <a:solidFill>
                  <a:srgbClr val="FF6600"/>
                </a:solidFill>
              </a:rPr>
              <a:t> = 400 c</a:t>
            </a:r>
            <a:r>
              <a:rPr lang="en-US" sz="2200" b="1" i="1" smtClean="0">
                <a:solidFill>
                  <a:srgbClr val="FF6600"/>
                </a:solidFill>
                <a:latin typeface=".VnTime" charset="0"/>
              </a:rPr>
              <a:t>m</a:t>
            </a:r>
            <a:r>
              <a:rPr lang="en-US" sz="2200" b="1" i="1" baseline="30000" smtClean="0">
                <a:solidFill>
                  <a:srgbClr val="FF6600"/>
                </a:solidFill>
                <a:latin typeface=".VnTime" charset="0"/>
              </a:rPr>
              <a:t>2</a:t>
            </a:r>
            <a:endParaRPr lang="en-US" sz="2200" b="1" i="1">
              <a:solidFill>
                <a:srgbClr val="FF66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5652" y="2981115"/>
            <a:ext cx="1800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err="1" smtClean="0">
                <a:solidFill>
                  <a:srgbClr val="FF6600"/>
                </a:solidFill>
              </a:rPr>
              <a:t>Sxq</a:t>
            </a:r>
            <a:r>
              <a:rPr lang="en-US" sz="2200" b="1" i="1" smtClean="0">
                <a:solidFill>
                  <a:srgbClr val="FF6600"/>
                </a:solidFill>
              </a:rPr>
              <a:t> = 100 c</a:t>
            </a:r>
            <a:r>
              <a:rPr lang="en-US" sz="2200" b="1" i="1" smtClean="0">
                <a:solidFill>
                  <a:srgbClr val="FF6600"/>
                </a:solidFill>
                <a:latin typeface=".VnTime" charset="0"/>
              </a:rPr>
              <a:t>m</a:t>
            </a:r>
            <a:r>
              <a:rPr lang="en-US" sz="2200" b="1" i="1" baseline="30000" smtClean="0">
                <a:solidFill>
                  <a:srgbClr val="FF6600"/>
                </a:solidFill>
                <a:latin typeface=".VnTime" charset="0"/>
              </a:rPr>
              <a:t>2</a:t>
            </a:r>
            <a:endParaRPr lang="en-US" sz="2200" b="1" i="1">
              <a:solidFill>
                <a:srgbClr val="FF66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5652" y="3273361"/>
            <a:ext cx="2040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err="1" smtClean="0">
                <a:solidFill>
                  <a:srgbClr val="FF6600"/>
                </a:solidFill>
              </a:rPr>
              <a:t>Stp</a:t>
            </a:r>
            <a:r>
              <a:rPr lang="en-US" sz="2200" b="1" i="1" smtClean="0">
                <a:solidFill>
                  <a:srgbClr val="FF6600"/>
                </a:solidFill>
              </a:rPr>
              <a:t> = 150 c</a:t>
            </a:r>
            <a:r>
              <a:rPr lang="en-US" sz="2200" b="1" i="1" smtClean="0">
                <a:solidFill>
                  <a:srgbClr val="FF6600"/>
                </a:solidFill>
                <a:latin typeface=".VnTime" charset="0"/>
              </a:rPr>
              <a:t>m</a:t>
            </a:r>
            <a:r>
              <a:rPr lang="en-US" sz="2200" b="1" i="1" baseline="30000" smtClean="0">
                <a:solidFill>
                  <a:srgbClr val="FF6600"/>
                </a:solidFill>
                <a:latin typeface=".VnTime" charset="0"/>
              </a:rPr>
              <a:t>2</a:t>
            </a:r>
            <a:endParaRPr lang="en-US" sz="2200" b="1" i="1">
              <a:solidFill>
                <a:srgbClr val="FF66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29996" y="3361959"/>
            <a:ext cx="20405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err="1" smtClean="0">
                <a:solidFill>
                  <a:srgbClr val="FF6600"/>
                </a:solidFill>
              </a:rPr>
              <a:t>Stp</a:t>
            </a:r>
            <a:r>
              <a:rPr lang="en-US" sz="2200" b="1" i="1" smtClean="0">
                <a:solidFill>
                  <a:srgbClr val="FF6600"/>
                </a:solidFill>
              </a:rPr>
              <a:t> = 600 c</a:t>
            </a:r>
            <a:r>
              <a:rPr lang="en-US" sz="2200" b="1" i="1" smtClean="0">
                <a:solidFill>
                  <a:srgbClr val="FF6600"/>
                </a:solidFill>
                <a:latin typeface=".VnTime" charset="0"/>
              </a:rPr>
              <a:t>m</a:t>
            </a:r>
            <a:r>
              <a:rPr lang="en-US" sz="2200" b="1" i="1" baseline="30000" smtClean="0">
                <a:solidFill>
                  <a:srgbClr val="FF6600"/>
                </a:solidFill>
                <a:latin typeface=".VnTime" charset="0"/>
              </a:rPr>
              <a:t>2</a:t>
            </a:r>
            <a:endParaRPr lang="en-US" sz="2200" b="1" i="1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8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72E589-B0AD-C640-9A8B-56BFEF122322}"/>
              </a:ext>
            </a:extLst>
          </p:cNvPr>
          <p:cNvSpPr txBox="1"/>
          <p:nvPr/>
        </p:nvSpPr>
        <p:spPr>
          <a:xfrm>
            <a:off x="521208" y="378054"/>
            <a:ext cx="8339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FF0000"/>
                </a:solidFill>
              </a:rPr>
              <a:t>Dặn</a:t>
            </a:r>
            <a:r>
              <a:rPr lang="en-US" sz="4400">
                <a:solidFill>
                  <a:srgbClr val="FF0000"/>
                </a:solidFill>
              </a:rPr>
              <a:t> </a:t>
            </a:r>
            <a:r>
              <a:rPr lang="en-US" sz="4400" err="1">
                <a:solidFill>
                  <a:srgbClr val="FF0000"/>
                </a:solidFill>
              </a:rPr>
              <a:t>dò</a:t>
            </a:r>
            <a:r>
              <a:rPr lang="en-US" sz="440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3" name="Punched Tape 2">
            <a:extLst>
              <a:ext uri="{FF2B5EF4-FFF2-40B4-BE49-F238E27FC236}">
                <a16:creationId xmlns:a16="http://schemas.microsoft.com/office/drawing/2014/main" xmlns="" id="{0911B6E4-1720-0945-A095-2C171ECC7D10}"/>
              </a:ext>
            </a:extLst>
          </p:cNvPr>
          <p:cNvSpPr/>
          <p:nvPr/>
        </p:nvSpPr>
        <p:spPr>
          <a:xfrm>
            <a:off x="521208" y="935804"/>
            <a:ext cx="8339328" cy="571050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440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err="1"/>
              <a:t>Ghi</a:t>
            </a:r>
            <a:r>
              <a:rPr lang="en-US" sz="4400"/>
              <a:t> </a:t>
            </a:r>
            <a:r>
              <a:rPr lang="en-US" sz="4400" err="1"/>
              <a:t>nhớ</a:t>
            </a:r>
            <a:r>
              <a:rPr lang="en-US" sz="4400"/>
              <a:t> </a:t>
            </a:r>
            <a:r>
              <a:rPr lang="en-US" sz="4400" err="1"/>
              <a:t>quy</a:t>
            </a:r>
            <a:r>
              <a:rPr lang="en-US" sz="4400"/>
              <a:t> </a:t>
            </a:r>
            <a:r>
              <a:rPr lang="en-US" sz="4400" err="1"/>
              <a:t>tắc</a:t>
            </a:r>
            <a:r>
              <a:rPr lang="en-US" sz="4400"/>
              <a:t> </a:t>
            </a:r>
            <a:r>
              <a:rPr lang="en-US" sz="4400" err="1"/>
              <a:t>tính</a:t>
            </a:r>
            <a:r>
              <a:rPr lang="en-US" sz="4400"/>
              <a:t> </a:t>
            </a:r>
            <a:r>
              <a:rPr lang="en-US" sz="4400" err="1"/>
              <a:t>Diện</a:t>
            </a:r>
            <a:r>
              <a:rPr lang="en-US" sz="4400"/>
              <a:t> </a:t>
            </a:r>
            <a:r>
              <a:rPr lang="en-US" sz="4400" err="1"/>
              <a:t>tích</a:t>
            </a:r>
            <a:r>
              <a:rPr lang="en-US" sz="4400"/>
              <a:t> </a:t>
            </a:r>
            <a:r>
              <a:rPr lang="en-US" sz="4400" err="1"/>
              <a:t>xung</a:t>
            </a:r>
            <a:r>
              <a:rPr lang="en-US" sz="4400"/>
              <a:t> </a:t>
            </a:r>
            <a:r>
              <a:rPr lang="en-US" sz="4400" err="1"/>
              <a:t>quanh</a:t>
            </a:r>
            <a:r>
              <a:rPr lang="en-US" sz="4400"/>
              <a:t>, </a:t>
            </a:r>
            <a:r>
              <a:rPr lang="en-US" sz="4400" err="1"/>
              <a:t>Diện</a:t>
            </a:r>
            <a:r>
              <a:rPr lang="en-US" sz="4400"/>
              <a:t> </a:t>
            </a:r>
            <a:r>
              <a:rPr lang="en-US" sz="4400" err="1"/>
              <a:t>tích</a:t>
            </a:r>
            <a:r>
              <a:rPr lang="en-US" sz="4400"/>
              <a:t> </a:t>
            </a:r>
            <a:r>
              <a:rPr lang="en-US" sz="4400" err="1"/>
              <a:t>toàn</a:t>
            </a:r>
            <a:r>
              <a:rPr lang="en-US" sz="4400"/>
              <a:t> </a:t>
            </a:r>
            <a:r>
              <a:rPr lang="en-US" sz="4400" err="1"/>
              <a:t>phần</a:t>
            </a:r>
            <a:r>
              <a:rPr lang="en-US" sz="4400"/>
              <a:t> </a:t>
            </a:r>
            <a:r>
              <a:rPr lang="en-US" sz="4400" err="1"/>
              <a:t>của</a:t>
            </a:r>
            <a:r>
              <a:rPr lang="en-US" sz="4400"/>
              <a:t> </a:t>
            </a:r>
            <a:r>
              <a:rPr lang="en-US" sz="4400" err="1" smtClean="0"/>
              <a:t>hình</a:t>
            </a:r>
            <a:r>
              <a:rPr lang="en-US" sz="4400"/>
              <a:t> </a:t>
            </a:r>
            <a:r>
              <a:rPr lang="en-US" sz="4400" err="1" smtClean="0"/>
              <a:t>lập</a:t>
            </a:r>
            <a:r>
              <a:rPr lang="en-US" sz="4400" smtClean="0"/>
              <a:t> </a:t>
            </a:r>
            <a:r>
              <a:rPr lang="en-US" sz="4400" err="1" smtClean="0"/>
              <a:t>phương</a:t>
            </a:r>
            <a:endParaRPr lang="en-US" sz="440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err="1"/>
              <a:t>Đọc</a:t>
            </a:r>
            <a:r>
              <a:rPr lang="en-US" sz="4400"/>
              <a:t> </a:t>
            </a:r>
            <a:r>
              <a:rPr lang="en-US" sz="4400" err="1"/>
              <a:t>kĩ</a:t>
            </a:r>
            <a:r>
              <a:rPr lang="en-US" sz="4400"/>
              <a:t> </a:t>
            </a:r>
            <a:r>
              <a:rPr lang="en-US" sz="4400" err="1"/>
              <a:t>đề</a:t>
            </a:r>
            <a:r>
              <a:rPr lang="en-US" sz="4400"/>
              <a:t> </a:t>
            </a:r>
            <a:r>
              <a:rPr lang="en-US" sz="4400" err="1"/>
              <a:t>bài</a:t>
            </a:r>
            <a:r>
              <a:rPr lang="en-US" sz="4400"/>
              <a:t> </a:t>
            </a:r>
            <a:r>
              <a:rPr lang="en-US" sz="4400" err="1"/>
              <a:t>trước</a:t>
            </a:r>
            <a:r>
              <a:rPr lang="en-US" sz="4400"/>
              <a:t> </a:t>
            </a:r>
            <a:r>
              <a:rPr lang="en-US" sz="4400" err="1"/>
              <a:t>khi</a:t>
            </a:r>
            <a:r>
              <a:rPr lang="en-US" sz="4400"/>
              <a:t> </a:t>
            </a:r>
            <a:r>
              <a:rPr lang="en-US" sz="4400" err="1"/>
              <a:t>làm</a:t>
            </a:r>
            <a:endParaRPr lang="en-US" sz="440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400" err="1"/>
              <a:t>Tính</a:t>
            </a:r>
            <a:r>
              <a:rPr lang="en-US" sz="4400"/>
              <a:t> </a:t>
            </a:r>
            <a:r>
              <a:rPr lang="en-US" sz="4400" err="1"/>
              <a:t>toán</a:t>
            </a:r>
            <a:r>
              <a:rPr lang="en-US" sz="4400"/>
              <a:t> </a:t>
            </a:r>
            <a:r>
              <a:rPr lang="en-US" sz="4400" err="1"/>
              <a:t>cẩn</a:t>
            </a:r>
            <a:r>
              <a:rPr lang="en-US" sz="4400"/>
              <a:t> </a:t>
            </a:r>
            <a:r>
              <a:rPr lang="en-US" sz="4400" err="1"/>
              <a:t>thận</a:t>
            </a:r>
            <a:endParaRPr lang="en-US" sz="4400"/>
          </a:p>
          <a:p>
            <a:pPr algn="ctr"/>
            <a:endParaRPr lang="en-US"/>
          </a:p>
        </p:txBody>
      </p:sp>
      <p:pic>
        <p:nvPicPr>
          <p:cNvPr id="5" name="S thêm “dặn dò”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7074" y="6181074"/>
            <a:ext cx="676925" cy="6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 v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46" y="533400"/>
            <a:ext cx="8716507" cy="6324600"/>
          </a:xfrm>
          <a:prstGeom prst="rect">
            <a:avLst/>
          </a:prstGeom>
        </p:spPr>
      </p:pic>
      <p:pic>
        <p:nvPicPr>
          <p:cNvPr id="6" name="S cuối bà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8650" y="6350817"/>
            <a:ext cx="642350" cy="642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226" y="2328633"/>
            <a:ext cx="8414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Chúc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các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con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học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tốt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,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mạnh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khỏe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.</a:t>
            </a:r>
          </a:p>
          <a:p>
            <a:pPr algn="ctr"/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Hẹn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gặp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lại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</a:t>
            </a:r>
            <a:r>
              <a:rPr lang="en-US" sz="3600" b="1" i="1" err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các</a:t>
            </a:r>
            <a:r>
              <a:rPr lang="en-US" sz="3600" b="1" i="1" smtClean="0">
                <a:solidFill>
                  <a:schemeClr val="accent1">
                    <a:lumMod val="75000"/>
                  </a:schemeClr>
                </a:solidFill>
                <a:latin typeface="American Typewriter"/>
                <a:cs typeface="American Typewriter"/>
              </a:rPr>
              <a:t> con!</a:t>
            </a:r>
            <a:endParaRPr lang="en-US" sz="3600" b="1" i="1">
              <a:solidFill>
                <a:schemeClr val="accent1">
                  <a:lumMod val="75000"/>
                </a:schemeClr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1748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347</Words>
  <Application>Microsoft Office PowerPoint</Application>
  <PresentationFormat>On-screen Show (4:3)</PresentationFormat>
  <Paragraphs>72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.VnAristote</vt:lpstr>
      <vt:lpstr>.VnTime</vt:lpstr>
      <vt:lpstr>American Typewriter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admin</cp:lastModifiedBy>
  <cp:revision>43</cp:revision>
  <dcterms:created xsi:type="dcterms:W3CDTF">2020-03-25T04:52:29Z</dcterms:created>
  <dcterms:modified xsi:type="dcterms:W3CDTF">2020-03-29T10:47:35Z</dcterms:modified>
</cp:coreProperties>
</file>